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Ubuntu Light"/>
      <p:regular r:id="rId29"/>
      <p:bold r:id="rId30"/>
      <p:italic r:id="rId31"/>
      <p:boldItalic r:id="rId32"/>
    </p:embeddedFont>
    <p:embeddedFont>
      <p:font typeface="Raleway"/>
      <p:regular r:id="rId33"/>
      <p:bold r:id="rId34"/>
      <p:italic r:id="rId35"/>
      <p:boldItalic r:id="rId36"/>
    </p:embeddedFont>
    <p:embeddedFont>
      <p:font typeface="Roboto Black"/>
      <p:bold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C251AA-4E55-4E40-AC43-FFE424F442EF}">
  <a:tblStyle styleId="{81C251AA-4E55-4E40-AC43-FFE424F442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16CCB5A-2496-4209-817C-478FDA4963A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UbuntuLight-italic.fntdata"/><Relationship Id="rId30" Type="http://schemas.openxmlformats.org/officeDocument/2006/relationships/font" Target="fonts/UbuntuLight-bold.fntdata"/><Relationship Id="rId33" Type="http://schemas.openxmlformats.org/officeDocument/2006/relationships/font" Target="fonts/Raleway-regular.fntdata"/><Relationship Id="rId32" Type="http://schemas.openxmlformats.org/officeDocument/2006/relationships/font" Target="fonts/UbuntuLight-boldItalic.fntdata"/><Relationship Id="rId35" Type="http://schemas.openxmlformats.org/officeDocument/2006/relationships/font" Target="fonts/Raleway-italic.fntdata"/><Relationship Id="rId34" Type="http://schemas.openxmlformats.org/officeDocument/2006/relationships/font" Target="fonts/Raleway-bold.fntdata"/><Relationship Id="rId37" Type="http://schemas.openxmlformats.org/officeDocument/2006/relationships/font" Target="fonts/RobotoBlack-bold.fntdata"/><Relationship Id="rId36" Type="http://schemas.openxmlformats.org/officeDocument/2006/relationships/font" Target="fonts/Raleway-boldItalic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font" Target="fonts/UbuntuLight-regular.fntdata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88e982c2d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988e982c2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06b8e30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06b8e30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Explain what Pie charts mean to market!!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By sensing modality &amp; data source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Video analytics</a:t>
            </a:r>
            <a:r>
              <a:rPr lang="en">
                <a:solidFill>
                  <a:schemeClr val="dk1"/>
                </a:solidFill>
              </a:rPr>
              <a:t> (CCTV/edge AI)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Audio analytics</a:t>
            </a:r>
            <a:r>
              <a:rPr lang="en">
                <a:solidFill>
                  <a:schemeClr val="dk1"/>
                </a:solidFill>
              </a:rPr>
              <a:t> (microphones, sound events)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Wi‑Fi / RF analytics</a:t>
            </a:r>
            <a:r>
              <a:rPr lang="en">
                <a:solidFill>
                  <a:schemeClr val="dk1"/>
                </a:solidFill>
              </a:rPr>
              <a:t> (probe requests, localization)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Wearables / ticketing devices</a:t>
            </a:r>
            <a:r>
              <a:rPr lang="en">
                <a:solidFill>
                  <a:schemeClr val="dk1"/>
                </a:solidFill>
              </a:rPr>
              <a:t> (RFID/NFC, apps)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Infrastructure vibration sensing</a:t>
            </a:r>
            <a:r>
              <a:rPr lang="en">
                <a:solidFill>
                  <a:schemeClr val="dk1"/>
                </a:solidFill>
              </a:rPr>
              <a:t> (geophones/accelerometers)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Hybrid ops data</a:t>
            </a:r>
            <a:r>
              <a:rPr lang="en">
                <a:solidFill>
                  <a:schemeClr val="dk1"/>
                </a:solidFill>
              </a:rPr>
              <a:t> (game logs, door counters, POS, maps)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By buyer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Venue ops &amp; security, collegiate athletics, pro teams, facility managers, city event authorities, insurers.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By value proposition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Safety/compliance, experience/engagement, operations &amp; staffing, sponsorship/insights.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06b8e30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06b8e30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Market Segmentation - vendor thinks of these points when selling a device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From business standpoint these are the dominant factors that go into building such a device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Privacy sensitivity:</a:t>
            </a:r>
            <a:r>
              <a:rPr lang="en">
                <a:solidFill>
                  <a:schemeClr val="dk1"/>
                </a:solidFill>
              </a:rPr>
              <a:t> Cameras &amp; mics vs. privacy‑friendlier signals (vibration, ticketing).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Coverage &amp; granularity:</a:t>
            </a:r>
            <a:r>
              <a:rPr lang="en">
                <a:solidFill>
                  <a:schemeClr val="dk1"/>
                </a:solidFill>
              </a:rPr>
              <a:t> Seat‑level reactions vs. door‑level traffic vs. venue‑wide headcounts.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Cost &amp; deployability:</a:t>
            </a:r>
            <a:r>
              <a:rPr lang="en">
                <a:solidFill>
                  <a:schemeClr val="dk1"/>
                </a:solidFill>
              </a:rPr>
              <a:t> CAPEX (hardware count, wiring) + OPEX (maintenance, data) vs. mesh/portable nodes.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Robustness in noise/crowds:</a:t>
            </a:r>
            <a:r>
              <a:rPr lang="en">
                <a:solidFill>
                  <a:schemeClr val="dk1"/>
                </a:solidFill>
              </a:rPr>
              <a:t> RF congestion, acoustic/music interference, occlusions vs. structure‑borne signals.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Context integration:</a:t>
            </a:r>
            <a:r>
              <a:rPr lang="en">
                <a:solidFill>
                  <a:schemeClr val="dk1"/>
                </a:solidFill>
              </a:rPr>
              <a:t> Ability to fuse </a:t>
            </a:r>
            <a:r>
              <a:rPr b="1" lang="en">
                <a:solidFill>
                  <a:schemeClr val="dk1"/>
                </a:solidFill>
              </a:rPr>
              <a:t>game events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facility layout</a:t>
            </a:r>
            <a:r>
              <a:rPr lang="en">
                <a:solidFill>
                  <a:schemeClr val="dk1"/>
                </a:solidFill>
              </a:rPr>
              <a:t> to reduce uncertainty.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06b8e30f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06b8e30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LOOK FOR SPECIFIC NAMES OF COMPANIES!!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Framed as </a:t>
            </a:r>
            <a:r>
              <a:rPr b="1" lang="en">
                <a:solidFill>
                  <a:schemeClr val="dk1"/>
                </a:solidFill>
              </a:rPr>
              <a:t>types of companies</a:t>
            </a:r>
            <a:r>
              <a:rPr lang="en">
                <a:solidFill>
                  <a:schemeClr val="dk1"/>
                </a:solidFill>
              </a:rPr>
              <a:t> rather than brand lists; emphasis on where </a:t>
            </a:r>
            <a:r>
              <a:rPr b="1" lang="en">
                <a:solidFill>
                  <a:schemeClr val="dk1"/>
                </a:solidFill>
              </a:rPr>
              <a:t>GameVibes‑like solutions</a:t>
            </a:r>
            <a:r>
              <a:rPr lang="en">
                <a:solidFill>
                  <a:schemeClr val="dk1"/>
                </a:solidFill>
              </a:rPr>
              <a:t> fit.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Video analytics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Camera OEMs, VMS/analytics platforms, venue‑scale integrators.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Minor/Niche:</a:t>
            </a:r>
            <a:r>
              <a:rPr lang="en">
                <a:solidFill>
                  <a:schemeClr val="dk1"/>
                </a:solidFill>
              </a:rPr>
              <a:t> Startups focusing on specific events (e.g., stampede detection), research labs.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Audio analytics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AV integrators, acoustics analytics vendors.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Niche providers for chant/decibel engagement.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Wi‑Fi / RF analytics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Network infrastructure vendors (APs, controllers), location‑analytics platforms.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Device‑free RF sensing startups, UWB pilots.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Wearables / ticketing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Ticketing platforms, access control/turnstile providers.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Event wristband/IoT badge startups.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Infrastructure vibration (GameVibes segment)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Currently </a:t>
            </a:r>
            <a:r>
              <a:rPr b="1" lang="en">
                <a:solidFill>
                  <a:schemeClr val="dk1"/>
                </a:solidFill>
              </a:rPr>
              <a:t>research‑driven &amp; systems‑integration‑led</a:t>
            </a:r>
            <a:r>
              <a:rPr lang="en">
                <a:solidFill>
                  <a:schemeClr val="dk1"/>
                </a:solidFill>
              </a:rPr>
              <a:t> (universities + venue partners).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Sensor OEMs (geophones/IMUs), bespoke solution integrators.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Hybrid ops data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Major:</a:t>
            </a:r>
            <a:r>
              <a:rPr lang="en">
                <a:solidFill>
                  <a:schemeClr val="dk1"/>
                </a:solidFill>
              </a:rPr>
              <a:t> Venue ops systems (score feeds, scheduling, POS).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Minor:</a:t>
            </a:r>
            <a:r>
              <a:rPr lang="en">
                <a:solidFill>
                  <a:schemeClr val="dk1"/>
                </a:solidFill>
              </a:rPr>
              <a:t> Data fusion/BI layers purpose‑built for arenas.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06b8e30f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06b8e30f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Revenue models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Hardware + install:</a:t>
            </a:r>
            <a:r>
              <a:rPr lang="en">
                <a:solidFill>
                  <a:schemeClr val="dk1"/>
                </a:solidFill>
              </a:rPr>
              <a:t> Sensors (cameras, mics, geophones), routers/mesh nodes, mounts, power.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Software licensing / SaaS:</a:t>
            </a:r>
            <a:r>
              <a:rPr lang="en">
                <a:solidFill>
                  <a:schemeClr val="dk1"/>
                </a:solidFill>
              </a:rPr>
              <a:t> Analytics dashboards, model hosting, alerting; per‑venue or per‑event pricing.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Data services:</a:t>
            </a:r>
            <a:r>
              <a:rPr lang="en">
                <a:solidFill>
                  <a:schemeClr val="dk1"/>
                </a:solidFill>
              </a:rPr>
              <a:t> Historical analysis, staffing optimization, safety audits; managed services.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Systems integration / support:</a:t>
            </a:r>
            <a:r>
              <a:rPr lang="en">
                <a:solidFill>
                  <a:schemeClr val="dk1"/>
                </a:solidFill>
              </a:rPr>
              <a:t> Design, deployment, calibration, venue mapping, SLAs.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Cost drivers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Hardware CAPEX:</a:t>
            </a:r>
            <a:r>
              <a:rPr lang="en">
                <a:solidFill>
                  <a:schemeClr val="dk1"/>
                </a:solidFill>
              </a:rPr>
              <a:t> Sensor units, networking (esp. density to survive crowds), edge gateways.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Ops OPEX:</a:t>
            </a:r>
            <a:r>
              <a:rPr lang="en">
                <a:solidFill>
                  <a:schemeClr val="dk1"/>
                </a:solidFill>
              </a:rPr>
              <a:t> Battery swaps/maintenance for portable nodes, storage/compute for high‑rate data, network fees.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Labeling &amp; ground truth collection:</a:t>
            </a:r>
            <a:r>
              <a:rPr lang="en">
                <a:solidFill>
                  <a:schemeClr val="dk1"/>
                </a:solidFill>
              </a:rPr>
              <a:t> Volunteer/ops time; data cleaning.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Model development &amp; tuning:</a:t>
            </a:r>
            <a:r>
              <a:rPr lang="en">
                <a:solidFill>
                  <a:schemeClr val="dk1"/>
                </a:solidFill>
              </a:rPr>
              <a:t> Feature engineering, encoder training, association modeling.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GameVibes‑style edge:</a:t>
            </a:r>
            <a:r>
              <a:rPr lang="en">
                <a:solidFill>
                  <a:schemeClr val="dk1"/>
                </a:solidFill>
              </a:rPr>
              <a:t> Lower privacy burden, fewer cameras; portable, event‑duration deployments; leverages </a:t>
            </a:r>
            <a:r>
              <a:rPr b="1" lang="en">
                <a:solidFill>
                  <a:schemeClr val="dk1"/>
                </a:solidFill>
              </a:rPr>
              <a:t>game/facility context</a:t>
            </a:r>
            <a:r>
              <a:rPr lang="en">
                <a:solidFill>
                  <a:schemeClr val="dk1"/>
                </a:solidFill>
              </a:rPr>
              <a:t> to reduce required sensor density.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06b8e30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a06b8e30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“These are the terms that you will usually see in policies, I’ll explain each one”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Say risk area/severity, then what it means/what people are currently doing to bypass it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Privacy:</a:t>
            </a:r>
            <a:r>
              <a:rPr lang="en">
                <a:solidFill>
                  <a:schemeClr val="dk1"/>
                </a:solidFill>
              </a:rPr>
              <a:t> Cameras/mics record PII/voices; higher compliance overhead. Vibration signals are </a:t>
            </a:r>
            <a:r>
              <a:rPr b="1" lang="en">
                <a:solidFill>
                  <a:schemeClr val="dk1"/>
                </a:solidFill>
              </a:rPr>
              <a:t>perceived as more privacy‑friendly</a:t>
            </a:r>
            <a:r>
              <a:rPr lang="en">
                <a:solidFill>
                  <a:schemeClr val="dk1"/>
                </a:solidFill>
              </a:rPr>
              <a:t> (no faces/voices), but still need signage &amp; data policy.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governance:</a:t>
            </a:r>
            <a:r>
              <a:rPr lang="en">
                <a:solidFill>
                  <a:schemeClr val="dk1"/>
                </a:solidFill>
              </a:rPr>
              <a:t> Retention limits, purpose limitation, access control; research vs. commercial use.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Safety &amp; liability:</a:t>
            </a:r>
            <a:r>
              <a:rPr lang="en">
                <a:solidFill>
                  <a:schemeClr val="dk1"/>
                </a:solidFill>
              </a:rPr>
              <a:t> Use for </a:t>
            </a:r>
            <a:r>
              <a:rPr b="1" lang="en">
                <a:solidFill>
                  <a:schemeClr val="dk1"/>
                </a:solidFill>
              </a:rPr>
              <a:t>early warnings</a:t>
            </a:r>
            <a:r>
              <a:rPr lang="en">
                <a:solidFill>
                  <a:schemeClr val="dk1"/>
                </a:solidFill>
              </a:rPr>
              <a:t> (surge detection) raises expectations for response; document thresholds &amp; SOPs.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Bias &amp; fairness:</a:t>
            </a:r>
            <a:r>
              <a:rPr lang="en">
                <a:solidFill>
                  <a:schemeClr val="dk1"/>
                </a:solidFill>
              </a:rPr>
              <a:t> Different crowd compositions; ensure models generalize across events/teams; avoid intrusive differentials.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Cybersecurity:</a:t>
            </a:r>
            <a:r>
              <a:rPr lang="en">
                <a:solidFill>
                  <a:schemeClr val="dk1"/>
                </a:solidFill>
              </a:rPr>
              <a:t> Mesh networks in crowded RF environments; segment networks; monitor for packet loss impacts.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06b8e30f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06b8e30f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Formal / Technical Standards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Wireless Networking:</a:t>
            </a:r>
            <a:r>
              <a:rPr lang="en">
                <a:solidFill>
                  <a:schemeClr val="dk1"/>
                </a:solidFill>
              </a:rPr>
              <a:t> IEEE 802.11 (Wi-Fi) and </a:t>
            </a:r>
            <a:r>
              <a:rPr b="1" lang="en">
                <a:solidFill>
                  <a:schemeClr val="dk1"/>
                </a:solidFill>
              </a:rPr>
              <a:t>802.11s mesh</a:t>
            </a:r>
            <a:r>
              <a:rPr lang="en">
                <a:solidFill>
                  <a:schemeClr val="dk1"/>
                </a:solidFill>
              </a:rPr>
              <a:t> for sensor backhaul.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Safety &amp; Installation:</a:t>
            </a:r>
            <a:r>
              <a:rPr lang="en">
                <a:solidFill>
                  <a:schemeClr val="dk1"/>
                </a:solidFill>
              </a:rPr>
              <a:t> Local building/electrical codes for mounting, wiring, and power.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Data Security:</a:t>
            </a:r>
            <a:r>
              <a:rPr lang="en">
                <a:solidFill>
                  <a:schemeClr val="dk1"/>
                </a:solidFill>
              </a:rPr>
              <a:t> Encryption standards (TLS, WPA3) for secure communication.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Operational / Informal Standards (What venues already use)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Common Data Formats:</a:t>
            </a:r>
            <a:r>
              <a:rPr lang="en">
                <a:solidFill>
                  <a:schemeClr val="dk1"/>
                </a:solidFill>
              </a:rPr>
              <a:t> Time-stamped logs, scoreboard feeds, door counters.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Venue Maps &amp; Zone Schemas:</a:t>
            </a:r>
            <a:r>
              <a:rPr lang="en">
                <a:solidFill>
                  <a:schemeClr val="dk1"/>
                </a:solidFill>
              </a:rPr>
              <a:t> Standardized seating sections, concourses, access points.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Alert Protocols:</a:t>
            </a:r>
            <a:r>
              <a:rPr lang="en">
                <a:solidFill>
                  <a:schemeClr val="dk1"/>
                </a:solidFill>
              </a:rPr>
              <a:t> Who gets notified, how quickly, and through which channel.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Point:</a:t>
            </a:r>
            <a:endParaRPr b="1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is </a:t>
            </a:r>
            <a:r>
              <a:rPr i="1" lang="en">
                <a:solidFill>
                  <a:schemeClr val="dk1"/>
                </a:solidFill>
              </a:rPr>
              <a:t>no single industry-wide crowd sensing standard.</a:t>
            </a:r>
            <a:r>
              <a:rPr lang="en">
                <a:solidFill>
                  <a:schemeClr val="dk1"/>
                </a:solidFill>
              </a:rPr>
              <a:t> The real standard is </a:t>
            </a:r>
            <a:r>
              <a:rPr b="1" lang="en">
                <a:solidFill>
                  <a:schemeClr val="dk1"/>
                </a:solidFill>
              </a:rPr>
              <a:t>compatibility with existing venue systems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988e982c2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988e982c2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988e982c2d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988e982c2d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988e982c2d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988e982c2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988e982c2d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988e982c2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d3f504e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d3f504e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988e982c2d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988e982c2d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988e982c2d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988e982c2d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eb341a45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eb341a45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1c7ef8a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1c7ef8a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 crowd monitoring is critical for ensuring public safety and security in large-scale public spaces, in addition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1c7ef8af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1c7ef8a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1c7ef8a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1c7ef8a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GameVibes uses </a:t>
            </a:r>
            <a:r>
              <a:rPr b="1" lang="en">
                <a:solidFill>
                  <a:schemeClr val="dk1"/>
                </a:solidFill>
              </a:rPr>
              <a:t>floor-mounted vibration sensors</a:t>
            </a:r>
            <a:r>
              <a:rPr lang="en">
                <a:solidFill>
                  <a:schemeClr val="dk1"/>
                </a:solidFill>
              </a:rPr>
              <a:t> to detect how crowds behave in a stadium.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When people cheer, stomp, or walk, those actions create unique vibration patterns.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system adds </a:t>
            </a:r>
            <a:r>
              <a:rPr b="1" lang="en">
                <a:solidFill>
                  <a:schemeClr val="dk1"/>
                </a:solidFill>
              </a:rPr>
              <a:t>context</a:t>
            </a:r>
            <a:r>
              <a:rPr lang="en">
                <a:solidFill>
                  <a:schemeClr val="dk1"/>
                </a:solidFill>
              </a:rPr>
              <a:t> — looking at </a:t>
            </a:r>
            <a:r>
              <a:rPr i="1" lang="en">
                <a:solidFill>
                  <a:schemeClr val="dk1"/>
                </a:solidFill>
              </a:rPr>
              <a:t>when</a:t>
            </a:r>
            <a:r>
              <a:rPr lang="en">
                <a:solidFill>
                  <a:schemeClr val="dk1"/>
                </a:solidFill>
              </a:rPr>
              <a:t> events happen and </a:t>
            </a:r>
            <a:r>
              <a:rPr i="1" lang="en">
                <a:solidFill>
                  <a:schemeClr val="dk1"/>
                </a:solidFill>
              </a:rPr>
              <a:t>where</a:t>
            </a:r>
            <a:r>
              <a:rPr lang="en">
                <a:solidFill>
                  <a:schemeClr val="dk1"/>
                </a:solidFill>
              </a:rPr>
              <a:t> in the stadium they occur — to interpret these vibrations accurately.”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“It does this through three parts: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Game Associations</a:t>
            </a:r>
            <a:r>
              <a:rPr lang="en">
                <a:solidFill>
                  <a:schemeClr val="dk1"/>
                </a:solidFill>
              </a:rPr>
              <a:t> connect vibrations to game events in time;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Facility Associations</a:t>
            </a:r>
            <a:r>
              <a:rPr lang="en">
                <a:solidFill>
                  <a:schemeClr val="dk1"/>
                </a:solidFill>
              </a:rPr>
              <a:t> link them to locations like doors or stands;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Neural Encoders</a:t>
            </a:r>
            <a:r>
              <a:rPr lang="en">
                <a:solidFill>
                  <a:schemeClr val="dk1"/>
                </a:solidFill>
              </a:rPr>
              <a:t> use AI to learn these patterns and make precise predictions.”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1c7ef8af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1c7ef8af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GameVibes correctly identified about </a:t>
            </a:r>
            <a:r>
              <a:rPr b="1" lang="en">
                <a:solidFill>
                  <a:schemeClr val="dk1"/>
                </a:solidFill>
              </a:rPr>
              <a:t>90%</a:t>
            </a:r>
            <a:r>
              <a:rPr lang="en">
                <a:solidFill>
                  <a:schemeClr val="dk1"/>
                </a:solidFill>
              </a:rPr>
              <a:t> of crowd reactions — very high accuracy.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How close the system’s crowd-traffic estimates are to the actual number of people moving through doors.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Meaning:</a:t>
            </a:r>
            <a:r>
              <a:rPr lang="en">
                <a:solidFill>
                  <a:schemeClr val="dk1"/>
                </a:solidFill>
              </a:rPr>
              <a:t> On average, the system’s prediction differs by </a:t>
            </a:r>
            <a:r>
              <a:rPr b="1" lang="en">
                <a:solidFill>
                  <a:schemeClr val="dk1"/>
                </a:solidFill>
              </a:rPr>
              <a:t>about 9 people</a:t>
            </a:r>
            <a:r>
              <a:rPr lang="en">
                <a:solidFill>
                  <a:schemeClr val="dk1"/>
                </a:solidFill>
              </a:rPr>
              <a:t> from the real count per measurement.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1c7ef8af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1c7ef8af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slide shows the </a:t>
            </a:r>
            <a:r>
              <a:rPr b="1" lang="en">
                <a:solidFill>
                  <a:schemeClr val="dk1"/>
                </a:solidFill>
              </a:rPr>
              <a:t>industry ecosystem</a:t>
            </a:r>
            <a:r>
              <a:rPr lang="en">
                <a:solidFill>
                  <a:schemeClr val="dk1"/>
                </a:solidFill>
              </a:rPr>
              <a:t> — the companies and technologies that already exist in the same space as GameVibes.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players like Bosch, Honeywell, and Siemens provide the </a:t>
            </a:r>
            <a:r>
              <a:rPr b="1" lang="en">
                <a:solidFill>
                  <a:schemeClr val="dk1"/>
                </a:solidFill>
              </a:rPr>
              <a:t>sensors and infrastructure</a:t>
            </a:r>
            <a:r>
              <a:rPr lang="en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Meanwhile, startups such as Density.io focus on </a:t>
            </a:r>
            <a:r>
              <a:rPr b="1" lang="en">
                <a:solidFill>
                  <a:schemeClr val="dk1"/>
                </a:solidFill>
              </a:rPr>
              <a:t>privacy-safe crowd monitoring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1c7ef8af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1c7ef8af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Headline Slide 1">
  <p:cSld name="SECTION_HEADER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3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3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3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3"/>
          <p:cNvSpPr txBox="1"/>
          <p:nvPr>
            <p:ph type="title"/>
          </p:nvPr>
        </p:nvSpPr>
        <p:spPr>
          <a:xfrm>
            <a:off x="913150" y="1867300"/>
            <a:ext cx="7224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896400" y="2660500"/>
            <a:ext cx="7241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Font typeface="Roboto"/>
              <a:buNone/>
              <a:defRPr b="1" i="0" sz="2400" u="none" cap="none" strike="noStrike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Headline Slide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5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5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5"/>
          <p:cNvSpPr txBox="1"/>
          <p:nvPr>
            <p:ph type="title"/>
          </p:nvPr>
        </p:nvSpPr>
        <p:spPr>
          <a:xfrm>
            <a:off x="913150" y="1867300"/>
            <a:ext cx="7224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896400" y="2660500"/>
            <a:ext cx="7241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Font typeface="Roboto"/>
              <a:buNone/>
              <a:defRPr b="1" i="0" sz="2400" u="none" cap="none" strike="noStrike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0" name="Google Shape;100;p15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">
  <p:cSld name="Intro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3" name="Google Shape;103;p16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6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6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4845400" y="4314925"/>
            <a:ext cx="2967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7" name="Google Shape;107;p16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1 speaker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7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17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7"/>
          <p:cNvSpPr txBox="1"/>
          <p:nvPr>
            <p:ph type="title"/>
          </p:nvPr>
        </p:nvSpPr>
        <p:spPr>
          <a:xfrm>
            <a:off x="820200" y="1218900"/>
            <a:ext cx="45114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b="1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820188" y="2346075"/>
            <a:ext cx="42609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2" type="body"/>
          </p:nvPr>
        </p:nvSpPr>
        <p:spPr>
          <a:xfrm>
            <a:off x="886703" y="3972450"/>
            <a:ext cx="73938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7305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050" lvl="2" marL="13716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050" lvl="3" marL="18288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3050" lvl="6" marL="32004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3050" lvl="7" marL="36576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050" lvl="8" marL="41148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7"/>
          <p:cNvSpPr/>
          <p:nvPr>
            <p:ph idx="3" type="pic"/>
          </p:nvPr>
        </p:nvSpPr>
        <p:spPr>
          <a:xfrm>
            <a:off x="5314350" y="840700"/>
            <a:ext cx="2740200" cy="3034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7" name="Google Shape;117;p17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2 speakers">
  <p:cSld name="Intro slide 2 speaker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18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8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18"/>
          <p:cNvSpPr txBox="1"/>
          <p:nvPr>
            <p:ph type="title"/>
          </p:nvPr>
        </p:nvSpPr>
        <p:spPr>
          <a:xfrm>
            <a:off x="820200" y="1218900"/>
            <a:ext cx="31092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b="1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820197" y="2346075"/>
            <a:ext cx="31656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886703" y="3972450"/>
            <a:ext cx="73938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7305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050" lvl="2" marL="13716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050" lvl="3" marL="18288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3050" lvl="6" marL="32004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3050" lvl="7" marL="36576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○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050" lvl="8" marL="41148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3" type="subTitle"/>
          </p:nvPr>
        </p:nvSpPr>
        <p:spPr>
          <a:xfrm>
            <a:off x="4110425" y="2489875"/>
            <a:ext cx="12867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4" type="subTitle"/>
          </p:nvPr>
        </p:nvSpPr>
        <p:spPr>
          <a:xfrm>
            <a:off x="5673725" y="2489875"/>
            <a:ext cx="12867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5" type="pic"/>
          </p:nvPr>
        </p:nvSpPr>
        <p:spPr>
          <a:xfrm>
            <a:off x="4111400" y="941200"/>
            <a:ext cx="1286700" cy="14250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18"/>
          <p:cNvSpPr/>
          <p:nvPr>
            <p:ph idx="6" type="pic"/>
          </p:nvPr>
        </p:nvSpPr>
        <p:spPr>
          <a:xfrm>
            <a:off x="5661375" y="941200"/>
            <a:ext cx="1286700" cy="1425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0" name="Google Shape;130;p18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 type="tx">
  <p:cSld name="TITLE_AND_BOD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75" y="907975"/>
            <a:ext cx="9144000" cy="4235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>
            <p:ph type="title"/>
          </p:nvPr>
        </p:nvSpPr>
        <p:spPr>
          <a:xfrm>
            <a:off x="913150" y="1079325"/>
            <a:ext cx="7224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Arial"/>
              <a:buNone/>
              <a:defRPr b="1" i="0" sz="3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913154" y="1905950"/>
            <a:ext cx="74103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Column text slide">
  <p:cSld name="2-Column text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2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75" y="907975"/>
            <a:ext cx="9144000" cy="4235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70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913150" y="1079325"/>
            <a:ext cx="7224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Arial"/>
              <a:buNone/>
              <a:defRPr b="1" i="0" sz="34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 Slide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" name="Google Shape;145;p21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1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1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21"/>
          <p:cNvSpPr txBox="1"/>
          <p:nvPr/>
        </p:nvSpPr>
        <p:spPr>
          <a:xfrm>
            <a:off x="1200150" y="3498625"/>
            <a:ext cx="1914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INFOGRAPHIC 1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1489825" y="1533000"/>
            <a:ext cx="384300" cy="1885200"/>
          </a:xfrm>
          <a:prstGeom prst="cube">
            <a:avLst>
              <a:gd fmla="val 25000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1865300" y="2277900"/>
            <a:ext cx="384300" cy="1140300"/>
          </a:xfrm>
          <a:prstGeom prst="cube">
            <a:avLst>
              <a:gd fmla="val 25000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2249600" y="2710525"/>
            <a:ext cx="384300" cy="707700"/>
          </a:xfrm>
          <a:prstGeom prst="cube">
            <a:avLst>
              <a:gd fmla="val 25000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3498900" y="1986425"/>
            <a:ext cx="1435800" cy="1435800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3259500" y="3498625"/>
            <a:ext cx="1914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INFOGRAPHIC 2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5908338" y="1349750"/>
            <a:ext cx="17322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Icons for Infographics can be added by downloading a vector graphic from an available resource, then placing as an image by following this path.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2">
            <a:alphaModFix/>
          </a:blip>
          <a:srcRect b="0" l="35856" r="0" t="0"/>
          <a:stretch/>
        </p:blipFill>
        <p:spPr>
          <a:xfrm>
            <a:off x="6007342" y="2368575"/>
            <a:ext cx="1348525" cy="137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6438900" y="2619375"/>
            <a:ext cx="228900" cy="18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6615125" y="2819400"/>
            <a:ext cx="700200" cy="9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1524475" y="1195800"/>
            <a:ext cx="384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1899950" y="1915125"/>
            <a:ext cx="384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2284250" y="2368575"/>
            <a:ext cx="384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3936325" y="2710525"/>
            <a:ext cx="785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75%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 flipH="1" rot="10800000">
            <a:off x="4229500" y="511975"/>
            <a:ext cx="4058400" cy="22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/Graphic and Text Slide">
  <p:cSld name="Photo/Graphic and Text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747075" y="1580475"/>
            <a:ext cx="3808800" cy="2463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2527137" y="1979930"/>
            <a:ext cx="384276" cy="40513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D03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22"/>
          <p:cNvGrpSpPr/>
          <p:nvPr/>
        </p:nvGrpSpPr>
        <p:grpSpPr>
          <a:xfrm>
            <a:off x="3691530" y="1987301"/>
            <a:ext cx="422327" cy="390408"/>
            <a:chOff x="5975075" y="2327500"/>
            <a:chExt cx="420100" cy="388350"/>
          </a:xfrm>
        </p:grpSpPr>
        <p:sp>
          <p:nvSpPr>
            <p:cNvPr id="168" name="Google Shape;168;p2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D03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D03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22"/>
          <p:cNvSpPr/>
          <p:nvPr/>
        </p:nvSpPr>
        <p:spPr>
          <a:xfrm>
            <a:off x="1281721" y="1999583"/>
            <a:ext cx="465278" cy="365854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052375" y="1580475"/>
            <a:ext cx="3271200" cy="24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5209675" y="2385070"/>
            <a:ext cx="2967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Roboto"/>
              <a:buNone/>
              <a:defRPr b="0" i="0" sz="13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idx="2" type="subTitle"/>
          </p:nvPr>
        </p:nvSpPr>
        <p:spPr>
          <a:xfrm>
            <a:off x="5036325" y="1671425"/>
            <a:ext cx="3228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1101550" y="2568225"/>
            <a:ext cx="868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4" type="subTitle"/>
          </p:nvPr>
        </p:nvSpPr>
        <p:spPr>
          <a:xfrm>
            <a:off x="2284875" y="2586825"/>
            <a:ext cx="868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5" type="subTitle"/>
          </p:nvPr>
        </p:nvSpPr>
        <p:spPr>
          <a:xfrm>
            <a:off x="3468200" y="2586825"/>
            <a:ext cx="868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">
  <p:cSld name="Photo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75" y="907975"/>
            <a:ext cx="9144000" cy="4235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5052375" y="2148850"/>
            <a:ext cx="3271200" cy="21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81" name="Google Shape;181;p23"/>
          <p:cNvSpPr txBox="1"/>
          <p:nvPr>
            <p:ph idx="1" type="subTitle"/>
          </p:nvPr>
        </p:nvSpPr>
        <p:spPr>
          <a:xfrm>
            <a:off x="400700" y="4432175"/>
            <a:ext cx="2967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Roboto"/>
              <a:buNone/>
              <a:defRPr b="0" i="0" sz="13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23"/>
          <p:cNvSpPr/>
          <p:nvPr>
            <p:ph idx="2" type="pic"/>
          </p:nvPr>
        </p:nvSpPr>
        <p:spPr>
          <a:xfrm>
            <a:off x="385125" y="1343125"/>
            <a:ext cx="4463100" cy="29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3"/>
          <p:cNvSpPr txBox="1"/>
          <p:nvPr>
            <p:ph idx="3" type="subTitle"/>
          </p:nvPr>
        </p:nvSpPr>
        <p:spPr>
          <a:xfrm>
            <a:off x="5209675" y="2532220"/>
            <a:ext cx="2967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Roboto"/>
              <a:buNone/>
              <a:defRPr b="0" i="0" sz="13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"/>
          <p:cNvSpPr txBox="1"/>
          <p:nvPr>
            <p:ph idx="4" type="subTitle"/>
          </p:nvPr>
        </p:nvSpPr>
        <p:spPr>
          <a:xfrm>
            <a:off x="5036325" y="2123600"/>
            <a:ext cx="3228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b="1" i="0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 date 1">
  <p:cSld name="Opening Slide date 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764175" y="1213500"/>
            <a:ext cx="75237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Black"/>
              <a:buNone/>
            </a:pPr>
            <a:r>
              <a:rPr lang="en"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This is Your </a:t>
            </a:r>
            <a:br>
              <a:rPr lang="en"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"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Presentation Title</a:t>
            </a:r>
            <a:endParaRPr sz="52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88" name="Google Shape;188;p24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24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" name="Google Shape;19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0725" y="364562"/>
            <a:ext cx="3211375" cy="3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4845400" y="4301400"/>
            <a:ext cx="3017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00/00/0000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2" name="Google Shape;192;p24"/>
          <p:cNvCxnSpPr/>
          <p:nvPr/>
        </p:nvCxnSpPr>
        <p:spPr>
          <a:xfrm rot="10800000">
            <a:off x="4110425" y="512074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24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buClr>
                <a:schemeClr val="dk1"/>
              </a:buClr>
              <a:buSzPts val="1000"/>
              <a:buFont typeface="Roboto"/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6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0725" y="364562"/>
            <a:ext cx="3211375" cy="317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846575" y="1049231"/>
            <a:ext cx="7224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GameVibes: Vibration-based Crowd Monitoring for Sports Games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through Audience-Game-Facility Association Modeling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846575" y="3556525"/>
            <a:ext cx="7083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Presenter: Isaac Tourner,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Kunal Siddhawar, Zo-Vic Shong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November 11</a:t>
            </a:r>
            <a:r>
              <a:rPr b="1" baseline="3000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Market Segmentation: “How is the marketplace segmented?”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00" y="1092588"/>
            <a:ext cx="3498000" cy="19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5900" y="1092575"/>
            <a:ext cx="3498000" cy="196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4800" y="2760975"/>
            <a:ext cx="3498000" cy="1968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 txBox="1"/>
          <p:nvPr/>
        </p:nvSpPr>
        <p:spPr>
          <a:xfrm>
            <a:off x="99400" y="880225"/>
            <a:ext cx="331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By sensing modality &amp; data source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5645900" y="880225"/>
            <a:ext cx="10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By buyer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2824800" y="2614525"/>
            <a:ext cx="20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By value proposition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Basis of Segmentation: “What’s the basis?”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025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8400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650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4275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2900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183550" y="1517275"/>
            <a:ext cx="189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Privacy sensitivity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2253525" y="3168750"/>
            <a:ext cx="119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Coverage &amp; granularity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3914750" y="1517275"/>
            <a:ext cx="131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Cost &amp; deployability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5514025" y="3168750"/>
            <a:ext cx="155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Robustness in noise / crowds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7015950" y="1778875"/>
            <a:ext cx="199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Context integration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Players by Segment: “Major players?”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2952000" y="866500"/>
            <a:ext cx="162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Video analytics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4572000" y="1472675"/>
            <a:ext cx="162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Audio analytics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2582400" y="1991950"/>
            <a:ext cx="198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Wi‑Fi / RF analytics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4572000" y="2597100"/>
            <a:ext cx="210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Wearables / ticketing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2108100" y="3117400"/>
            <a:ext cx="241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Infrastructure vibration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4572000" y="3721525"/>
            <a:ext cx="166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Hybrid ops data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 txBox="1"/>
          <p:nvPr/>
        </p:nvSpPr>
        <p:spPr>
          <a:xfrm>
            <a:off x="-19416" y="0"/>
            <a:ext cx="91827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Business Models: “How do companies make money? Major</a:t>
            </a: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costs?”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452825" y="1339700"/>
            <a:ext cx="40242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Revenue models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Hardware + install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Software licensing / SaaS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Data services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Systems integration / support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4692600" y="1339713"/>
            <a:ext cx="44514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Cost drivers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Hardware CapEx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Ops OpEx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Labeling &amp; ground truth collection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Model development &amp; tuning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159375" y="3817783"/>
            <a:ext cx="8825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GameVibes: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Lower privacy burden, fewer cameras; portable, event‑duration deployments; leverages game/facility context to reduce required sensor density.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Policy &amp; Risk: “Do models trigger policy issues (e.g., privacy)?”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285" y="721975"/>
            <a:ext cx="4689224" cy="36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0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Standards: “Major standards? Official vs. informal”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1061700" y="2126125"/>
            <a:ext cx="7024200" cy="2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Sensors: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Vibration nodes / counters / scoreboard feed.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Network: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Wi-Fi / mesh backhaul.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Venue Systems: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Ticketing, POS, door counts, dashboards.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The system must plug into what the venue already uses.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1826875" y="1050150"/>
            <a:ext cx="1136400" cy="820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1966225" y="1252500"/>
            <a:ext cx="85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Sensors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40"/>
          <p:cNvSpPr/>
          <p:nvPr/>
        </p:nvSpPr>
        <p:spPr>
          <a:xfrm>
            <a:off x="4005600" y="1050150"/>
            <a:ext cx="1136400" cy="82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4091100" y="1252500"/>
            <a:ext cx="96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6184325" y="1050150"/>
            <a:ext cx="1136400" cy="8202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6229675" y="1137000"/>
            <a:ext cx="96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Venue Systems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3117088" y="1255200"/>
            <a:ext cx="820200" cy="41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5253050" y="1255200"/>
            <a:ext cx="820200" cy="41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1"/>
          <p:cNvSpPr txBox="1"/>
          <p:nvPr/>
        </p:nvSpPr>
        <p:spPr>
          <a:xfrm>
            <a:off x="729450" y="940125"/>
            <a:ext cx="7364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CCTV or Person Monitoring				Floor vibration Monitoring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322100" y="0"/>
            <a:ext cx="88218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Privacy vs. Life??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450" y="1550650"/>
            <a:ext cx="2788300" cy="23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0" y="1550650"/>
            <a:ext cx="3109425" cy="20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2"/>
          <p:cNvSpPr txBox="1"/>
          <p:nvPr/>
        </p:nvSpPr>
        <p:spPr>
          <a:xfrm>
            <a:off x="645950" y="945900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Current Products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150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Stadiums deploy AI cameras (e.g., NEC, SAFR) despite privacy pushback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" sz="1700">
                <a:solidFill>
                  <a:srgbClr val="0A0A0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Sporting Kansas City facilities</a:t>
            </a:r>
            <a:endParaRPr sz="1700">
              <a:solidFill>
                <a:srgbClr val="0A0A0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" sz="1700">
                <a:solidFill>
                  <a:srgbClr val="0A0A0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UEFA Super Cup Final 2020</a:t>
            </a:r>
            <a:br>
              <a:rPr lang="en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Surveillance acceptance rises </a:t>
            </a:r>
            <a:r>
              <a:rPr i="1" lang="en" sz="1700">
                <a:latin typeface="Calibri"/>
                <a:ea typeface="Calibri"/>
                <a:cs typeface="Calibri"/>
                <a:sym typeface="Calibri"/>
              </a:rPr>
              <a:t>only after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tragedies (e.g., Seoul 2022, Kanjuruhan 2022)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**These commercial tools save lives but sacrifice privacy, 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if we didn’t have to choose??</a:t>
            </a:r>
            <a:endParaRPr sz="1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Market Reality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3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Why Market Adoption Lags Behind Research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2" name="Google Shape;402;p43"/>
          <p:cNvGraphicFramePr/>
          <p:nvPr/>
        </p:nvGraphicFramePr>
        <p:xfrm>
          <a:off x="729450" y="12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{616CCB5A-2496-4209-817C-478FDA4963AB}</a:tableStyleId>
              </a:tblPr>
              <a:tblGrid>
                <a:gridCol w="2425375"/>
                <a:gridCol w="5092075"/>
              </a:tblGrid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Barrier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Explanation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⚙️ Structural variability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Stadium floors differ; hard to generalize models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💾 Limited datasets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Few long-term, multi-venue vibration datasets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💰 ROI uncertainty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 to prove cost-benefit to venue operators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🧯 Liability &amp; inertia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Safety tech adoption moves slowly due to regulation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4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Regulatory Restrictions on AI Features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Facial recognition: Banned (EU, 20+ US cities) or requires consent (Illinois, California)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Emotion detection: Banned in EU for most uses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Privacy Perception &amp; Reputational Risk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Madison Square Garden facial recognition scandal (2022)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Taylor Swift concert facial recognition outrage (2018)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4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Video Surveillance: Legal but Limited - The Smart Monitoring Gap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6574650" y="1763900"/>
            <a:ext cx="692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Safety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4"/>
          <p:cNvSpPr txBox="1"/>
          <p:nvPr/>
        </p:nvSpPr>
        <p:spPr>
          <a:xfrm>
            <a:off x="7974450" y="1707175"/>
            <a:ext cx="75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Privac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525" y="3248200"/>
            <a:ext cx="3395627" cy="11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8425" y="3294375"/>
            <a:ext cx="2991049" cy="10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257450" y="99600"/>
            <a:ext cx="8520600" cy="49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/>
              <a:t>Zo Vic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Summary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It should include a short summary and then explore the area of the paper. To help you prepare going forward, here are a few questions you can consider including.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major companies that supply products (e.g. software, hardware, etc.) or services (e.g. cloud services like Amazon EC2, training, etc.)  relevant to this course topic?   Are these well-established companies or startups?   Who are the primary customers:  individual users, small businesses, large enterprises, etc.?	Briefly describe these goods and services.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/>
              <a:t>Isaac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is the marketplace segmented?   What is the basis of the segmentation?  In each segment, which are the major and minor players? ​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is the business model?   How do the companies make money?	What are the major costs involved?	Do these business models trigger any significant policy issues (e.g. privacy)?​</a:t>
            </a:r>
            <a:b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​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the major standards in this arena?  Are these official standards or informal standards that have evolved?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/>
              <a:t>Kunal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Are there capabilities discussed in the research papers for this topic that are missing from the marketplace?   What might be the reasons for this gap?​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Does commercial practice reveal important unaddressed research topics?   Why have these topics not been investigated?​</a:t>
            </a:r>
            <a:b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​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Are there significant unmet needs in this space?   Why have these needs remained unmet?​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5"/>
          <p:cNvSpPr txBox="1"/>
          <p:nvPr/>
        </p:nvSpPr>
        <p:spPr>
          <a:xfrm>
            <a:off x="645950" y="979875"/>
            <a:ext cx="52215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EU alone: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27 countries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~300-500 stadiums per major country (Germany, France, UK, Italy, Spain)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US privacy-strict cities: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20+ cities with facial recognition bans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Average 50-100 venues per city (including high schools, colleges, pro)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5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Crowd Monitoring WITHOUT the Regulatory Risk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45"/>
          <p:cNvPicPr preferRelativeResize="0"/>
          <p:nvPr/>
        </p:nvPicPr>
        <p:blipFill rotWithShape="1">
          <a:blip r:embed="rId5">
            <a:alphaModFix/>
          </a:blip>
          <a:srcRect b="0" l="19730" r="8676" t="0"/>
          <a:stretch/>
        </p:blipFill>
        <p:spPr>
          <a:xfrm>
            <a:off x="5966525" y="979875"/>
            <a:ext cx="3177374" cy="24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5"/>
          <p:cNvSpPr txBox="1"/>
          <p:nvPr/>
        </p:nvSpPr>
        <p:spPr>
          <a:xfrm>
            <a:off x="6574650" y="1763900"/>
            <a:ext cx="692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5"/>
          <p:cNvSpPr txBox="1"/>
          <p:nvPr/>
        </p:nvSpPr>
        <p:spPr>
          <a:xfrm>
            <a:off x="7974450" y="1707175"/>
            <a:ext cx="75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Privacy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7098660" y="2041625"/>
            <a:ext cx="1249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GameVibes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  <a:endParaRPr sz="2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(Don’t worry you are not being recorded)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645950" y="962439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Core Problem: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Current crowd monitoring systems in large public venues (stadiums, arenas) fail to balance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accuracy, cost, and privacy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The Problem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9850" y="1957875"/>
            <a:ext cx="4648625" cy="2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Prevent disasters like stampedes and riots (e.g., Kanjuruhan Stadium, Seoul Halloween Stampede).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Detect risky crowd dynamics or unusual movement.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Experience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Understand audience engagement and reactions.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Optimize gate usage, staffing, and facility management.</a:t>
            </a:r>
            <a:b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Why is it important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645950" y="1193900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Existing Solutions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0" name="Google Shape;240;p30"/>
          <p:cNvGraphicFramePr/>
          <p:nvPr/>
        </p:nvGraphicFramePr>
        <p:xfrm>
          <a:off x="952400" y="857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{81C251AA-4E55-4E40-AC43-FFE424F442EF}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Pros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Manual Observation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Direct, human judgment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Costly,delayed,inconsistent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Video / Audio Systems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accuracy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Privacy concerns, data overload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WiFi / RF Tracking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Wide coverage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Noisy, inconsistent signals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Wearables / Apps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Individual accuracy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Poor scalability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Questionnaires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Social insights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real-time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332425" y="890625"/>
            <a:ext cx="86538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Core Idea:</a:t>
            </a:r>
            <a:br>
              <a:rPr b="1" lang="en" sz="1700">
                <a:latin typeface="Calibri"/>
                <a:ea typeface="Calibri"/>
                <a:cs typeface="Calibri"/>
                <a:sym typeface="Calibri"/>
              </a:rPr>
            </a:b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floor-mounted vibration sensors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contextual modeling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to infer crowd reactions and traffic.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Key Components: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Game Associations (Temporal Context):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Link reactions (clapping, stomping) to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game progress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Facility Associations (Spatial Context):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Link traffic flow to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layout features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(doors, food stands).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Neural Network Encoders: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Model the features and relationships within the data to estimate crowd behaviors.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</a:t>
            </a: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GameVibes Approach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925" y="1704567"/>
            <a:ext cx="2651976" cy="13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Privacy-Friendly: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No images or sound collected.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Low-Cost &amp; Scalable: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Uses inexpensive vibration sensors.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Context-Aware: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Models </a:t>
            </a:r>
            <a:r>
              <a:rPr i="1" lang="en" sz="1700"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vibrations happen, not just </a:t>
            </a:r>
            <a:r>
              <a:rPr i="1" lang="en" sz="1700"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Robust: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Works across different venues and sensor locations.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Results (Stanford Maples Pavilion):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0.9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F1 Score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(crowd reaction detection)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9.3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Mean Absolute Error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(traffic estimation)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~10–12%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increased accuracy improvement vs. baselines.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Summary - Why It’s Better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Established Companies: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Bosch: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Manufactures IoT and vibration sensors; smart infrastructure analytics.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Honeywell: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Building automation, safety systems, and industrial monitoring.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Siemens Smart Infrastructure: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Occupancy, motion, and structural sensing for large venues.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Startups: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Density.io: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Radar-based, anonymous people-counting sensors for buildings and arenas.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Industry Ecosystem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645950" y="979875"/>
            <a:ext cx="76887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Large Enterprises:</a:t>
            </a:r>
            <a:br>
              <a:rPr b="1" lang="en" sz="1700">
                <a:latin typeface="Calibri"/>
                <a:ea typeface="Calibri"/>
                <a:cs typeface="Calibri"/>
                <a:sym typeface="Calibri"/>
              </a:rPr>
            </a:b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Stadiums, airports, factories: Operate large facilities needing real-time crowd and safety management systems.</a:t>
            </a:r>
            <a:br>
              <a:rPr lang="en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Government / Smart City Planners:</a:t>
            </a:r>
            <a:br>
              <a:rPr b="1" lang="en" sz="1700">
                <a:latin typeface="Calibri"/>
                <a:ea typeface="Calibri"/>
                <a:cs typeface="Calibri"/>
                <a:sym typeface="Calibri"/>
              </a:rPr>
            </a:b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Manage public safety, traffic flow, and smart infrastructure using integrated sensing and analytics.</a:t>
            </a:r>
            <a:br>
              <a:rPr lang="en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Event Organizers:</a:t>
            </a:r>
            <a:br>
              <a:rPr b="1" lang="en" sz="1700">
                <a:latin typeface="Calibri"/>
                <a:ea typeface="Calibri"/>
                <a:cs typeface="Calibri"/>
                <a:sym typeface="Calibri"/>
              </a:rPr>
            </a:b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Sports leagues, concerts, and festivals: Use crowd analytics to ensure safety and enhance audience experience.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-100" y="0"/>
            <a:ext cx="9144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Potential Primary Customers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E BLUE Connector Template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EEEEEE"/>
      </a:lt2>
      <a:accent1>
        <a:srgbClr val="0277BD"/>
      </a:accent1>
      <a:accent2>
        <a:srgbClr val="D86018"/>
      </a:accent2>
      <a:accent3>
        <a:srgbClr val="A5A508"/>
      </a:accent3>
      <a:accent4>
        <a:srgbClr val="00B2A9"/>
      </a:accent4>
      <a:accent5>
        <a:srgbClr val="2F65A7"/>
      </a:accent5>
      <a:accent6>
        <a:srgbClr val="702082"/>
      </a:accent6>
      <a:hlink>
        <a:srgbClr val="1779B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